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60" r:id="rId7"/>
    <p:sldId id="279" r:id="rId8"/>
    <p:sldId id="261" r:id="rId9"/>
    <p:sldId id="262" r:id="rId10"/>
    <p:sldId id="263" r:id="rId11"/>
    <p:sldId id="270" r:id="rId12"/>
    <p:sldId id="274" r:id="rId13"/>
    <p:sldId id="269" r:id="rId14"/>
    <p:sldId id="268" r:id="rId15"/>
    <p:sldId id="275" r:id="rId16"/>
    <p:sldId id="265" r:id="rId17"/>
    <p:sldId id="276" r:id="rId18"/>
    <p:sldId id="266" r:id="rId19"/>
    <p:sldId id="272" r:id="rId20"/>
    <p:sldId id="277"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7B6EEC5-AB23-4CBE-B1E3-E8669460BD4E}" type="datetimeFigureOut">
              <a:rPr lang="en-AU" smtClean="0"/>
              <a:t>6/08/2023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3A6FB5C-1888-4BAF-AAE1-D551813A41C3}" type="slidenum">
              <a:rPr lang="en-AU" smtClean="0"/>
              <a:t>‹#›</a:t>
            </a:fld>
            <a:endParaRPr lang="en-AU" dirty="0"/>
          </a:p>
        </p:txBody>
      </p:sp>
    </p:spTree>
    <p:extLst>
      <p:ext uri="{BB962C8B-B14F-4D97-AF65-F5344CB8AC3E}">
        <p14:creationId xmlns:p14="http://schemas.microsoft.com/office/powerpoint/2010/main" val="86266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7B6EEC5-AB23-4CBE-B1E3-E8669460BD4E}" type="datetimeFigureOut">
              <a:rPr lang="en-AU" smtClean="0"/>
              <a:t>6/08/2023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3A6FB5C-1888-4BAF-AAE1-D551813A41C3}" type="slidenum">
              <a:rPr lang="en-AU" smtClean="0"/>
              <a:t>‹#›</a:t>
            </a:fld>
            <a:endParaRPr lang="en-AU" dirty="0"/>
          </a:p>
        </p:txBody>
      </p:sp>
    </p:spTree>
    <p:extLst>
      <p:ext uri="{BB962C8B-B14F-4D97-AF65-F5344CB8AC3E}">
        <p14:creationId xmlns:p14="http://schemas.microsoft.com/office/powerpoint/2010/main" val="197997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7B6EEC5-AB23-4CBE-B1E3-E8669460BD4E}" type="datetimeFigureOut">
              <a:rPr lang="en-AU" smtClean="0"/>
              <a:t>6/08/2023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3A6FB5C-1888-4BAF-AAE1-D551813A41C3}" type="slidenum">
              <a:rPr lang="en-AU" smtClean="0"/>
              <a:t>‹#›</a:t>
            </a:fld>
            <a:endParaRPr lang="en-AU" dirty="0"/>
          </a:p>
        </p:txBody>
      </p:sp>
    </p:spTree>
    <p:extLst>
      <p:ext uri="{BB962C8B-B14F-4D97-AF65-F5344CB8AC3E}">
        <p14:creationId xmlns:p14="http://schemas.microsoft.com/office/powerpoint/2010/main" val="363458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7B6EEC5-AB23-4CBE-B1E3-E8669460BD4E}" type="datetimeFigureOut">
              <a:rPr lang="en-AU" smtClean="0"/>
              <a:t>6/08/2023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3A6FB5C-1888-4BAF-AAE1-D551813A41C3}" type="slidenum">
              <a:rPr lang="en-AU" smtClean="0"/>
              <a:t>‹#›</a:t>
            </a:fld>
            <a:endParaRPr lang="en-AU" dirty="0"/>
          </a:p>
        </p:txBody>
      </p:sp>
    </p:spTree>
    <p:extLst>
      <p:ext uri="{BB962C8B-B14F-4D97-AF65-F5344CB8AC3E}">
        <p14:creationId xmlns:p14="http://schemas.microsoft.com/office/powerpoint/2010/main" val="160763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6EEC5-AB23-4CBE-B1E3-E8669460BD4E}" type="datetimeFigureOut">
              <a:rPr lang="en-AU" smtClean="0"/>
              <a:t>6/08/2023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3A6FB5C-1888-4BAF-AAE1-D551813A41C3}" type="slidenum">
              <a:rPr lang="en-AU" smtClean="0"/>
              <a:t>‹#›</a:t>
            </a:fld>
            <a:endParaRPr lang="en-AU" dirty="0"/>
          </a:p>
        </p:txBody>
      </p:sp>
    </p:spTree>
    <p:extLst>
      <p:ext uri="{BB962C8B-B14F-4D97-AF65-F5344CB8AC3E}">
        <p14:creationId xmlns:p14="http://schemas.microsoft.com/office/powerpoint/2010/main" val="147699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7B6EEC5-AB23-4CBE-B1E3-E8669460BD4E}" type="datetimeFigureOut">
              <a:rPr lang="en-AU" smtClean="0"/>
              <a:t>6/08/2023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3A6FB5C-1888-4BAF-AAE1-D551813A41C3}" type="slidenum">
              <a:rPr lang="en-AU" smtClean="0"/>
              <a:t>‹#›</a:t>
            </a:fld>
            <a:endParaRPr lang="en-AU" dirty="0"/>
          </a:p>
        </p:txBody>
      </p:sp>
    </p:spTree>
    <p:extLst>
      <p:ext uri="{BB962C8B-B14F-4D97-AF65-F5344CB8AC3E}">
        <p14:creationId xmlns:p14="http://schemas.microsoft.com/office/powerpoint/2010/main" val="300918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7B6EEC5-AB23-4CBE-B1E3-E8669460BD4E}" type="datetimeFigureOut">
              <a:rPr lang="en-AU" smtClean="0"/>
              <a:t>6/08/2023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3A6FB5C-1888-4BAF-AAE1-D551813A41C3}" type="slidenum">
              <a:rPr lang="en-AU" smtClean="0"/>
              <a:t>‹#›</a:t>
            </a:fld>
            <a:endParaRPr lang="en-AU" dirty="0"/>
          </a:p>
        </p:txBody>
      </p:sp>
    </p:spTree>
    <p:extLst>
      <p:ext uri="{BB962C8B-B14F-4D97-AF65-F5344CB8AC3E}">
        <p14:creationId xmlns:p14="http://schemas.microsoft.com/office/powerpoint/2010/main" val="142078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7B6EEC5-AB23-4CBE-B1E3-E8669460BD4E}" type="datetimeFigureOut">
              <a:rPr lang="en-AU" smtClean="0"/>
              <a:t>6/08/2023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3A6FB5C-1888-4BAF-AAE1-D551813A41C3}" type="slidenum">
              <a:rPr lang="en-AU" smtClean="0"/>
              <a:t>‹#›</a:t>
            </a:fld>
            <a:endParaRPr lang="en-AU" dirty="0"/>
          </a:p>
        </p:txBody>
      </p:sp>
    </p:spTree>
    <p:extLst>
      <p:ext uri="{BB962C8B-B14F-4D97-AF65-F5344CB8AC3E}">
        <p14:creationId xmlns:p14="http://schemas.microsoft.com/office/powerpoint/2010/main" val="309854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6EEC5-AB23-4CBE-B1E3-E8669460BD4E}" type="datetimeFigureOut">
              <a:rPr lang="en-AU" smtClean="0"/>
              <a:t>6/08/2023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3A6FB5C-1888-4BAF-AAE1-D551813A41C3}" type="slidenum">
              <a:rPr lang="en-AU" smtClean="0"/>
              <a:t>‹#›</a:t>
            </a:fld>
            <a:endParaRPr lang="en-AU" dirty="0"/>
          </a:p>
        </p:txBody>
      </p:sp>
    </p:spTree>
    <p:extLst>
      <p:ext uri="{BB962C8B-B14F-4D97-AF65-F5344CB8AC3E}">
        <p14:creationId xmlns:p14="http://schemas.microsoft.com/office/powerpoint/2010/main" val="369812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B6EEC5-AB23-4CBE-B1E3-E8669460BD4E}" type="datetimeFigureOut">
              <a:rPr lang="en-AU" smtClean="0"/>
              <a:t>6/08/2023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3A6FB5C-1888-4BAF-AAE1-D551813A41C3}" type="slidenum">
              <a:rPr lang="en-AU" smtClean="0"/>
              <a:t>‹#›</a:t>
            </a:fld>
            <a:endParaRPr lang="en-AU" dirty="0"/>
          </a:p>
        </p:txBody>
      </p:sp>
    </p:spTree>
    <p:extLst>
      <p:ext uri="{BB962C8B-B14F-4D97-AF65-F5344CB8AC3E}">
        <p14:creationId xmlns:p14="http://schemas.microsoft.com/office/powerpoint/2010/main" val="27372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B6EEC5-AB23-4CBE-B1E3-E8669460BD4E}" type="datetimeFigureOut">
              <a:rPr lang="en-AU" smtClean="0"/>
              <a:t>6/08/2023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3A6FB5C-1888-4BAF-AAE1-D551813A41C3}" type="slidenum">
              <a:rPr lang="en-AU" smtClean="0"/>
              <a:t>‹#›</a:t>
            </a:fld>
            <a:endParaRPr lang="en-AU" dirty="0"/>
          </a:p>
        </p:txBody>
      </p:sp>
    </p:spTree>
    <p:extLst>
      <p:ext uri="{BB962C8B-B14F-4D97-AF65-F5344CB8AC3E}">
        <p14:creationId xmlns:p14="http://schemas.microsoft.com/office/powerpoint/2010/main" val="4914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6EEC5-AB23-4CBE-B1E3-E8669460BD4E}" type="datetimeFigureOut">
              <a:rPr lang="en-AU" smtClean="0"/>
              <a:t>6/08/2023</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6FB5C-1888-4BAF-AAE1-D551813A41C3}" type="slidenum">
              <a:rPr lang="en-AU" smtClean="0"/>
              <a:t>‹#›</a:t>
            </a:fld>
            <a:endParaRPr lang="en-AU" dirty="0"/>
          </a:p>
        </p:txBody>
      </p:sp>
    </p:spTree>
    <p:extLst>
      <p:ext uri="{BB962C8B-B14F-4D97-AF65-F5344CB8AC3E}">
        <p14:creationId xmlns:p14="http://schemas.microsoft.com/office/powerpoint/2010/main" val="359264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44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1403" y="796925"/>
            <a:ext cx="7857744" cy="4351338"/>
          </a:xfrm>
        </p:spPr>
        <p:txBody>
          <a:bodyPr>
            <a:normAutofit/>
          </a:bodyPr>
          <a:lstStyle/>
          <a:p>
            <a:pPr marL="0" indent="0">
              <a:buNone/>
            </a:pPr>
            <a:r>
              <a:rPr lang="en-AU" sz="3600" dirty="0"/>
              <a:t>“It is jubilant with confidence for the whole earth, as it contemplates the glory of that earth, when all its people are submitted to the reign of Jehovah.” </a:t>
            </a:r>
            <a:br>
              <a:rPr lang="en-AU" dirty="0"/>
            </a:br>
            <a:r>
              <a:rPr lang="en-AU" dirty="0"/>
              <a:t>(G. Campbell Morgan)</a:t>
            </a:r>
          </a:p>
          <a:p>
            <a:pPr marL="0" indent="0">
              <a:buNone/>
            </a:pPr>
            <a:endParaRPr lang="en-AU" dirty="0"/>
          </a:p>
          <a:p>
            <a:pPr marL="0" indent="0">
              <a:buNone/>
            </a:pPr>
            <a:r>
              <a:rPr lang="en-AU" dirty="0"/>
              <a:t>The Psalm speaks of </a:t>
            </a:r>
            <a:r>
              <a:rPr lang="en-AU" b="1" dirty="0"/>
              <a:t>Praise</a:t>
            </a:r>
            <a:r>
              <a:rPr lang="en-AU" dirty="0"/>
              <a:t> first, then </a:t>
            </a:r>
            <a:r>
              <a:rPr lang="en-AU" b="1" dirty="0"/>
              <a:t>Thankfulness</a:t>
            </a:r>
          </a:p>
        </p:txBody>
      </p:sp>
    </p:spTree>
    <p:extLst>
      <p:ext uri="{BB962C8B-B14F-4D97-AF65-F5344CB8AC3E}">
        <p14:creationId xmlns:p14="http://schemas.microsoft.com/office/powerpoint/2010/main" val="67249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50"/>
            <a:ext cx="10515600" cy="1325563"/>
          </a:xfrm>
        </p:spPr>
        <p:txBody>
          <a:bodyPr/>
          <a:lstStyle/>
          <a:p>
            <a:r>
              <a:rPr lang="en-AU" dirty="0"/>
              <a:t>(Vs 1-2) We are commanded to </a:t>
            </a:r>
            <a:r>
              <a:rPr lang="en-AU" b="1" dirty="0">
                <a:solidFill>
                  <a:srgbClr val="FF0000"/>
                </a:solidFill>
              </a:rPr>
              <a:t>Praise God with Joy</a:t>
            </a:r>
            <a:r>
              <a:rPr lang="en-AU" dirty="0"/>
              <a:t> - </a:t>
            </a:r>
            <a:r>
              <a:rPr lang="en-AU" i="1" dirty="0"/>
              <a:t>Grumpy Christian is an Oxymoron</a:t>
            </a:r>
          </a:p>
        </p:txBody>
      </p:sp>
      <p:sp>
        <p:nvSpPr>
          <p:cNvPr id="3" name="Content Placeholder 2"/>
          <p:cNvSpPr>
            <a:spLocks noGrp="1"/>
          </p:cNvSpPr>
          <p:nvPr>
            <p:ph idx="1"/>
          </p:nvPr>
        </p:nvSpPr>
        <p:spPr>
          <a:xfrm>
            <a:off x="838200" y="1539874"/>
            <a:ext cx="10966704" cy="4666615"/>
          </a:xfrm>
        </p:spPr>
        <p:txBody>
          <a:bodyPr>
            <a:normAutofit/>
          </a:bodyPr>
          <a:lstStyle/>
          <a:p>
            <a:pPr marL="0" indent="0" fontAlgn="base">
              <a:buNone/>
            </a:pPr>
            <a:r>
              <a:rPr lang="en-AU" b="1" dirty="0"/>
              <a:t>How – with a joyful shout</a:t>
            </a:r>
            <a:r>
              <a:rPr lang="en-AU" dirty="0"/>
              <a:t>: </a:t>
            </a:r>
          </a:p>
          <a:p>
            <a:pPr marL="0" indent="0" fontAlgn="base">
              <a:buNone/>
            </a:pPr>
            <a:r>
              <a:rPr lang="en-AU" dirty="0"/>
              <a:t>The original word signifies a glad shout. </a:t>
            </a:r>
          </a:p>
          <a:p>
            <a:pPr lvl="1" fontAlgn="base"/>
            <a:r>
              <a:rPr lang="en-AU" dirty="0"/>
              <a:t>It is what many do at a sporting event when celebrating a win</a:t>
            </a:r>
          </a:p>
          <a:p>
            <a:pPr lvl="1" fontAlgn="base"/>
            <a:r>
              <a:rPr lang="en-AU" dirty="0"/>
              <a:t>It expresses what words cannot – Immediate and overwhelming emotion.</a:t>
            </a:r>
          </a:p>
        </p:txBody>
      </p:sp>
    </p:spTree>
    <p:extLst>
      <p:ext uri="{BB962C8B-B14F-4D97-AF65-F5344CB8AC3E}">
        <p14:creationId xmlns:p14="http://schemas.microsoft.com/office/powerpoint/2010/main" val="373612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50"/>
            <a:ext cx="10515600" cy="1325563"/>
          </a:xfrm>
        </p:spPr>
        <p:txBody>
          <a:bodyPr/>
          <a:lstStyle/>
          <a:p>
            <a:r>
              <a:rPr lang="en-AU" dirty="0"/>
              <a:t>(Vs 1-2) We are commanded to </a:t>
            </a:r>
            <a:r>
              <a:rPr lang="en-AU" b="1" dirty="0">
                <a:solidFill>
                  <a:srgbClr val="FF0000"/>
                </a:solidFill>
              </a:rPr>
              <a:t>Praise God with Joy</a:t>
            </a:r>
            <a:r>
              <a:rPr lang="en-AU" dirty="0"/>
              <a:t> - </a:t>
            </a:r>
            <a:r>
              <a:rPr lang="en-AU" i="1" dirty="0"/>
              <a:t>Grumpy Christian is an Oxymoron</a:t>
            </a:r>
          </a:p>
        </p:txBody>
      </p:sp>
      <p:sp>
        <p:nvSpPr>
          <p:cNvPr id="3" name="Content Placeholder 2"/>
          <p:cNvSpPr>
            <a:spLocks noGrp="1"/>
          </p:cNvSpPr>
          <p:nvPr>
            <p:ph idx="1"/>
          </p:nvPr>
        </p:nvSpPr>
        <p:spPr>
          <a:xfrm>
            <a:off x="838200" y="1092199"/>
            <a:ext cx="10966704" cy="4666615"/>
          </a:xfrm>
        </p:spPr>
        <p:txBody>
          <a:bodyPr>
            <a:normAutofit/>
          </a:bodyPr>
          <a:lstStyle/>
          <a:p>
            <a:pPr marL="457200" lvl="1" indent="0" fontAlgn="base">
              <a:buNone/>
            </a:pPr>
            <a:endParaRPr lang="en-AU" dirty="0"/>
          </a:p>
          <a:p>
            <a:pPr marL="0" lvl="1" indent="0" fontAlgn="base">
              <a:spcBef>
                <a:spcPts val="1200"/>
              </a:spcBef>
              <a:buNone/>
            </a:pPr>
            <a:r>
              <a:rPr lang="en-AU" sz="2200" dirty="0"/>
              <a:t>Psalm 27:6, “At his sacred tent I will sacrifice with shouts of joy;  I will sing and make music to the Lord.“</a:t>
            </a:r>
          </a:p>
          <a:p>
            <a:pPr marL="0" lvl="1" indent="0" fontAlgn="base">
              <a:spcBef>
                <a:spcPts val="1200"/>
              </a:spcBef>
              <a:buNone/>
            </a:pPr>
            <a:r>
              <a:rPr lang="en-AU" sz="2200" dirty="0"/>
              <a:t>Psalm 32:11, “Be glad in the Lord, and rejoice, O righteous, and shout for joy”</a:t>
            </a:r>
          </a:p>
          <a:p>
            <a:pPr marL="0" lvl="1" indent="0" fontAlgn="base">
              <a:spcBef>
                <a:spcPts val="1200"/>
              </a:spcBef>
              <a:buNone/>
            </a:pPr>
            <a:r>
              <a:rPr lang="en-AU" sz="2200" dirty="0"/>
              <a:t>Psalm 33:3, “Sing to him a new song; play skilfully on the strings, with loud shouts.”</a:t>
            </a:r>
          </a:p>
          <a:p>
            <a:pPr marL="0" lvl="1" indent="0" fontAlgn="base">
              <a:spcBef>
                <a:spcPts val="1200"/>
              </a:spcBef>
              <a:buNone/>
            </a:pPr>
            <a:r>
              <a:rPr lang="en-AU" sz="2200" dirty="0"/>
              <a:t>Psalm 47:1, “Clap your hands, all peoples! Shout to God with loud songs of joy!”</a:t>
            </a:r>
          </a:p>
          <a:p>
            <a:pPr marL="0" lvl="1" indent="0" fontAlgn="base">
              <a:spcBef>
                <a:spcPts val="1200"/>
              </a:spcBef>
              <a:buNone/>
            </a:pPr>
            <a:r>
              <a:rPr lang="en-AU" sz="2200" dirty="0"/>
              <a:t>Psalm 66:1–2, “Shout for joy to God, all the earth; sing the glory of his name;”</a:t>
            </a:r>
          </a:p>
          <a:p>
            <a:pPr marL="0" lvl="1" indent="0" fontAlgn="base">
              <a:spcBef>
                <a:spcPts val="1200"/>
              </a:spcBef>
              <a:buNone/>
            </a:pPr>
            <a:r>
              <a:rPr lang="en-AU" sz="2200" dirty="0"/>
              <a:t>Psalm 71:23, “My lips will shout for joy, when I sing praises to you”.</a:t>
            </a:r>
          </a:p>
        </p:txBody>
      </p:sp>
    </p:spTree>
    <p:extLst>
      <p:ext uri="{BB962C8B-B14F-4D97-AF65-F5344CB8AC3E}">
        <p14:creationId xmlns:p14="http://schemas.microsoft.com/office/powerpoint/2010/main" val="153901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0"/>
            <a:ext cx="10515600" cy="1325563"/>
          </a:xfrm>
        </p:spPr>
        <p:txBody>
          <a:bodyPr/>
          <a:lstStyle/>
          <a:p>
            <a:r>
              <a:rPr lang="en-AU" dirty="0"/>
              <a:t>(Vs 1-2) We are commanded to </a:t>
            </a:r>
            <a:r>
              <a:rPr lang="en-AU" b="1" dirty="0">
                <a:solidFill>
                  <a:srgbClr val="FF0000"/>
                </a:solidFill>
              </a:rPr>
              <a:t>Praise God with Joy</a:t>
            </a:r>
            <a:r>
              <a:rPr lang="en-AU" dirty="0"/>
              <a:t> - </a:t>
            </a:r>
            <a:r>
              <a:rPr lang="en-AU" i="1" dirty="0"/>
              <a:t>Grumpy Christian is an Oxymoron</a:t>
            </a:r>
          </a:p>
        </p:txBody>
      </p:sp>
      <p:sp>
        <p:nvSpPr>
          <p:cNvPr id="3" name="Content Placeholder 2"/>
          <p:cNvSpPr>
            <a:spLocks noGrp="1"/>
          </p:cNvSpPr>
          <p:nvPr>
            <p:ph idx="1"/>
          </p:nvPr>
        </p:nvSpPr>
        <p:spPr>
          <a:xfrm>
            <a:off x="838200" y="1673225"/>
            <a:ext cx="10515600" cy="4351338"/>
          </a:xfrm>
        </p:spPr>
        <p:txBody>
          <a:bodyPr>
            <a:normAutofit/>
          </a:bodyPr>
          <a:lstStyle/>
          <a:p>
            <a:pPr marL="0" indent="0" fontAlgn="base">
              <a:buNone/>
            </a:pPr>
            <a:r>
              <a:rPr lang="en-AU" b="1" dirty="0"/>
              <a:t>How – by gladly serving</a:t>
            </a:r>
            <a:r>
              <a:rPr lang="en-AU" dirty="0"/>
              <a:t>.</a:t>
            </a:r>
          </a:p>
          <a:p>
            <a:pPr lvl="1" fontAlgn="base"/>
            <a:r>
              <a:rPr lang="en-AU" dirty="0"/>
              <a:t>The whole earth is invited to </a:t>
            </a:r>
            <a:r>
              <a:rPr lang="en-AU" b="1" dirty="0"/>
              <a:t>serve the LORD</a:t>
            </a:r>
            <a:r>
              <a:rPr lang="en-AU" dirty="0"/>
              <a:t>. The psalmist likely had in mind the service of worship or temple rituals, but the principle applies to </a:t>
            </a:r>
            <a:r>
              <a:rPr lang="en-AU" i="1" dirty="0"/>
              <a:t>any</a:t>
            </a:r>
            <a:r>
              <a:rPr lang="en-AU" dirty="0"/>
              <a:t> service directed to God. </a:t>
            </a:r>
          </a:p>
          <a:p>
            <a:pPr lvl="1" fontAlgn="base"/>
            <a:r>
              <a:rPr lang="en-AU" dirty="0"/>
              <a:t>Those who </a:t>
            </a:r>
            <a:r>
              <a:rPr lang="en-AU" b="1" dirty="0"/>
              <a:t>serve the LORD</a:t>
            </a:r>
            <a:r>
              <a:rPr lang="en-AU" dirty="0"/>
              <a:t> should do it </a:t>
            </a:r>
            <a:r>
              <a:rPr lang="en-AU" b="1" dirty="0"/>
              <a:t>with gladness</a:t>
            </a:r>
            <a:r>
              <a:rPr lang="en-AU" dirty="0"/>
              <a:t>.</a:t>
            </a:r>
          </a:p>
          <a:p>
            <a:pPr marL="0" indent="0" fontAlgn="base">
              <a:buNone/>
            </a:pPr>
            <a:r>
              <a:rPr lang="en-AU" b="1" dirty="0"/>
              <a:t>How – with joyful singing.</a:t>
            </a:r>
            <a:r>
              <a:rPr lang="en-AU" dirty="0"/>
              <a:t> </a:t>
            </a:r>
          </a:p>
          <a:p>
            <a:pPr lvl="1" fontAlgn="base"/>
            <a:r>
              <a:rPr lang="en-AU" dirty="0"/>
              <a:t>As in many places in the psalms, praise is expressed in song. </a:t>
            </a:r>
          </a:p>
          <a:p>
            <a:pPr lvl="1" fontAlgn="base"/>
            <a:r>
              <a:rPr lang="en-AU" b="1" dirty="0"/>
              <a:t>Singing</a:t>
            </a:r>
            <a:r>
              <a:rPr lang="en-AU" dirty="0"/>
              <a:t> is not the only way to praise God, but it is the chief way to praise Him.</a:t>
            </a:r>
          </a:p>
        </p:txBody>
      </p:sp>
    </p:spTree>
    <p:extLst>
      <p:ext uri="{BB962C8B-B14F-4D97-AF65-F5344CB8AC3E}">
        <p14:creationId xmlns:p14="http://schemas.microsoft.com/office/powerpoint/2010/main" val="115661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0"/>
            <a:ext cx="10515600" cy="1325563"/>
          </a:xfrm>
        </p:spPr>
        <p:txBody>
          <a:bodyPr/>
          <a:lstStyle/>
          <a:p>
            <a:r>
              <a:rPr lang="en-AU" dirty="0"/>
              <a:t>(Vs 3) But Why? </a:t>
            </a:r>
            <a:br>
              <a:rPr lang="en-AU" dirty="0"/>
            </a:br>
            <a:r>
              <a:rPr lang="en-AU" dirty="0"/>
              <a:t>- </a:t>
            </a:r>
            <a:r>
              <a:rPr lang="en-AU" i="1" dirty="0"/>
              <a:t>Can’t be thankful if only thinking of yourself</a:t>
            </a:r>
          </a:p>
        </p:txBody>
      </p:sp>
      <p:sp>
        <p:nvSpPr>
          <p:cNvPr id="3" name="Content Placeholder 2"/>
          <p:cNvSpPr>
            <a:spLocks noGrp="1"/>
          </p:cNvSpPr>
          <p:nvPr>
            <p:ph idx="1"/>
          </p:nvPr>
        </p:nvSpPr>
        <p:spPr>
          <a:xfrm>
            <a:off x="838200" y="1568450"/>
            <a:ext cx="10515600" cy="4351338"/>
          </a:xfrm>
        </p:spPr>
        <p:txBody>
          <a:bodyPr>
            <a:normAutofit/>
          </a:bodyPr>
          <a:lstStyle/>
          <a:p>
            <a:pPr marL="0" indent="0" fontAlgn="base">
              <a:buNone/>
            </a:pPr>
            <a:r>
              <a:rPr lang="en-AU" b="1" dirty="0"/>
              <a:t>Because He is God</a:t>
            </a:r>
            <a:r>
              <a:rPr lang="en-AU" dirty="0"/>
              <a:t>: The praise that comes to God from His people should be focused on God. </a:t>
            </a:r>
          </a:p>
          <a:p>
            <a:pPr lvl="1" fontAlgn="base"/>
            <a:r>
              <a:rPr lang="en-AU" dirty="0"/>
              <a:t>We have many reasons to praise Him, but they all begin with the recognition that </a:t>
            </a:r>
            <a:r>
              <a:rPr lang="en-AU" b="1" dirty="0"/>
              <a:t>He is God</a:t>
            </a:r>
            <a:r>
              <a:rPr lang="en-AU" dirty="0"/>
              <a:t>.</a:t>
            </a:r>
          </a:p>
          <a:p>
            <a:pPr marL="0" indent="0" fontAlgn="base">
              <a:buNone/>
            </a:pPr>
            <a:r>
              <a:rPr lang="en-AU" b="1" dirty="0"/>
              <a:t>Because He made us</a:t>
            </a:r>
            <a:r>
              <a:rPr lang="en-AU" dirty="0"/>
              <a:t>: The next reason to worship God is in appropriate recognition of His work as </a:t>
            </a:r>
            <a:r>
              <a:rPr lang="en-AU" i="1" dirty="0"/>
              <a:t>Creator</a:t>
            </a:r>
            <a:r>
              <a:rPr lang="en-AU" dirty="0"/>
              <a:t>. </a:t>
            </a:r>
          </a:p>
          <a:p>
            <a:pPr lvl="1" fontAlgn="base"/>
            <a:r>
              <a:rPr lang="en-AU" dirty="0"/>
              <a:t>We should praise the One </a:t>
            </a:r>
            <a:r>
              <a:rPr lang="en-AU" b="1" dirty="0"/>
              <a:t>who has made us</a:t>
            </a:r>
            <a:r>
              <a:rPr lang="en-AU" dirty="0"/>
              <a:t>.</a:t>
            </a:r>
          </a:p>
        </p:txBody>
      </p:sp>
    </p:spTree>
    <p:extLst>
      <p:ext uri="{BB962C8B-B14F-4D97-AF65-F5344CB8AC3E}">
        <p14:creationId xmlns:p14="http://schemas.microsoft.com/office/powerpoint/2010/main" val="300831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0"/>
            <a:ext cx="10515600" cy="1325563"/>
          </a:xfrm>
        </p:spPr>
        <p:txBody>
          <a:bodyPr/>
          <a:lstStyle/>
          <a:p>
            <a:r>
              <a:rPr lang="en-AU" dirty="0"/>
              <a:t>(Vs 3) But Why? </a:t>
            </a:r>
            <a:br>
              <a:rPr lang="en-AU" dirty="0"/>
            </a:br>
            <a:r>
              <a:rPr lang="en-AU" dirty="0"/>
              <a:t>- </a:t>
            </a:r>
            <a:r>
              <a:rPr lang="en-AU" i="1" dirty="0"/>
              <a:t>Can’t be thankful if only thinking of yourself</a:t>
            </a:r>
          </a:p>
        </p:txBody>
      </p:sp>
      <p:sp>
        <p:nvSpPr>
          <p:cNvPr id="3" name="Content Placeholder 2"/>
          <p:cNvSpPr>
            <a:spLocks noGrp="1"/>
          </p:cNvSpPr>
          <p:nvPr>
            <p:ph idx="1"/>
          </p:nvPr>
        </p:nvSpPr>
        <p:spPr>
          <a:xfrm>
            <a:off x="838200" y="2301875"/>
            <a:ext cx="10515600" cy="4351338"/>
          </a:xfrm>
        </p:spPr>
        <p:txBody>
          <a:bodyPr>
            <a:normAutofit/>
          </a:bodyPr>
          <a:lstStyle/>
          <a:p>
            <a:pPr marL="0" indent="0" fontAlgn="base">
              <a:buNone/>
            </a:pPr>
            <a:r>
              <a:rPr lang="en-AU" b="1" dirty="0"/>
              <a:t>Because we are His people</a:t>
            </a:r>
            <a:r>
              <a:rPr lang="en-AU" dirty="0"/>
              <a:t>: The third reason to worship God is because He has chosen us as His </a:t>
            </a:r>
            <a:r>
              <a:rPr lang="en-AU" b="1" dirty="0"/>
              <a:t>people</a:t>
            </a:r>
            <a:endParaRPr lang="en-AU" dirty="0"/>
          </a:p>
          <a:p>
            <a:pPr lvl="1" fontAlgn="base"/>
            <a:r>
              <a:rPr lang="en-AU" dirty="0"/>
              <a:t>He cares for us as </a:t>
            </a:r>
            <a:r>
              <a:rPr lang="en-AU" b="1" dirty="0"/>
              <a:t>the sheep of His pasture</a:t>
            </a:r>
            <a:r>
              <a:rPr lang="en-AU" dirty="0"/>
              <a:t>.</a:t>
            </a:r>
          </a:p>
        </p:txBody>
      </p:sp>
    </p:spTree>
    <p:extLst>
      <p:ext uri="{BB962C8B-B14F-4D97-AF65-F5344CB8AC3E}">
        <p14:creationId xmlns:p14="http://schemas.microsoft.com/office/powerpoint/2010/main" val="409961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7975"/>
            <a:ext cx="10829544" cy="1325563"/>
          </a:xfrm>
        </p:spPr>
        <p:txBody>
          <a:bodyPr>
            <a:normAutofit/>
          </a:bodyPr>
          <a:lstStyle/>
          <a:p>
            <a:r>
              <a:rPr lang="en-AU" dirty="0"/>
              <a:t>(Vs 4) Praise and Thankfulness go hand-in-hand</a:t>
            </a:r>
          </a:p>
        </p:txBody>
      </p:sp>
      <p:sp>
        <p:nvSpPr>
          <p:cNvPr id="3" name="Content Placeholder 2"/>
          <p:cNvSpPr>
            <a:spLocks noGrp="1"/>
          </p:cNvSpPr>
          <p:nvPr>
            <p:ph idx="1"/>
          </p:nvPr>
        </p:nvSpPr>
        <p:spPr/>
        <p:txBody>
          <a:bodyPr>
            <a:normAutofit/>
          </a:bodyPr>
          <a:lstStyle/>
          <a:p>
            <a:pPr marL="0" indent="0" fontAlgn="base">
              <a:buNone/>
            </a:pPr>
            <a:r>
              <a:rPr lang="en-AU" b="1" dirty="0"/>
              <a:t>Enter into His gates with thanksgiving</a:t>
            </a:r>
            <a:r>
              <a:rPr lang="en-AU" dirty="0"/>
              <a:t>: Now the psalmist pictures the people of God from </a:t>
            </a:r>
            <a:r>
              <a:rPr lang="en-AU" i="1" dirty="0"/>
              <a:t>all lands</a:t>
            </a:r>
            <a:r>
              <a:rPr lang="en-AU" dirty="0"/>
              <a:t> (Psalm 100:1) entering through the </a:t>
            </a:r>
            <a:r>
              <a:rPr lang="en-AU" b="1" dirty="0"/>
              <a:t>gates</a:t>
            </a:r>
            <a:r>
              <a:rPr lang="en-AU" dirty="0"/>
              <a:t> and into the </a:t>
            </a:r>
            <a:r>
              <a:rPr lang="en-AU" b="1" dirty="0"/>
              <a:t>courts</a:t>
            </a:r>
            <a:r>
              <a:rPr lang="en-AU" dirty="0"/>
              <a:t> of the temple. </a:t>
            </a:r>
          </a:p>
          <a:p>
            <a:pPr marL="0" indent="0" fontAlgn="base">
              <a:buNone/>
            </a:pPr>
            <a:r>
              <a:rPr lang="en-AU" dirty="0"/>
              <a:t>As God’s people approach, we should do so </a:t>
            </a:r>
            <a:r>
              <a:rPr lang="en-AU" b="1" dirty="0"/>
              <a:t>with thanksgiving</a:t>
            </a:r>
            <a:r>
              <a:rPr lang="en-AU" dirty="0"/>
              <a:t>, recognizing how much God has done for us.</a:t>
            </a:r>
          </a:p>
          <a:p>
            <a:pPr marL="0" indent="0" fontAlgn="base">
              <a:buNone/>
            </a:pPr>
            <a:r>
              <a:rPr lang="en-AU" b="1" dirty="0"/>
              <a:t>Into His courts with praise</a:t>
            </a:r>
            <a:r>
              <a:rPr lang="en-AU" dirty="0"/>
              <a:t>: Thanks and </a:t>
            </a:r>
            <a:r>
              <a:rPr lang="en-AU" b="1" dirty="0"/>
              <a:t>praise</a:t>
            </a:r>
            <a:r>
              <a:rPr lang="en-AU" dirty="0"/>
              <a:t> merge together, as God’s people are </a:t>
            </a:r>
            <a:r>
              <a:rPr lang="en-AU" b="1" dirty="0"/>
              <a:t>thankful</a:t>
            </a:r>
            <a:r>
              <a:rPr lang="en-AU" dirty="0"/>
              <a:t> and </a:t>
            </a:r>
            <a:r>
              <a:rPr lang="en-AU" b="1" dirty="0"/>
              <a:t>bless His name</a:t>
            </a:r>
            <a:r>
              <a:rPr lang="en-AU" dirty="0"/>
              <a:t>.</a:t>
            </a:r>
          </a:p>
        </p:txBody>
      </p:sp>
    </p:spTree>
    <p:extLst>
      <p:ext uri="{BB962C8B-B14F-4D97-AF65-F5344CB8AC3E}">
        <p14:creationId xmlns:p14="http://schemas.microsoft.com/office/powerpoint/2010/main" val="3474442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7975"/>
            <a:ext cx="10829544" cy="1325563"/>
          </a:xfrm>
        </p:spPr>
        <p:txBody>
          <a:bodyPr>
            <a:normAutofit/>
          </a:bodyPr>
          <a:lstStyle/>
          <a:p>
            <a:r>
              <a:rPr lang="en-AU" dirty="0"/>
              <a:t>(Vs 4) Praise and Thankfulness go hand-in-hand</a:t>
            </a:r>
          </a:p>
        </p:txBody>
      </p:sp>
      <p:sp>
        <p:nvSpPr>
          <p:cNvPr id="3" name="Content Placeholder 2"/>
          <p:cNvSpPr>
            <a:spLocks noGrp="1"/>
          </p:cNvSpPr>
          <p:nvPr>
            <p:ph idx="1"/>
          </p:nvPr>
        </p:nvSpPr>
        <p:spPr/>
        <p:txBody>
          <a:bodyPr>
            <a:normAutofit/>
          </a:bodyPr>
          <a:lstStyle/>
          <a:p>
            <a:pPr marL="0" indent="0" fontAlgn="base">
              <a:buNone/>
            </a:pPr>
            <a:endParaRPr lang="en-AU" dirty="0"/>
          </a:p>
          <a:p>
            <a:pPr marL="0" indent="0" algn="ctr" fontAlgn="base">
              <a:buNone/>
            </a:pPr>
            <a:r>
              <a:rPr lang="en-AU" sz="3600" b="1" dirty="0"/>
              <a:t>Christian gathering should not be solemn, </a:t>
            </a:r>
            <a:br>
              <a:rPr lang="en-AU" sz="3600" b="1" dirty="0"/>
            </a:br>
            <a:r>
              <a:rPr lang="en-AU" sz="3600" b="1" dirty="0"/>
              <a:t>but thankful for the many blessings</a:t>
            </a:r>
          </a:p>
          <a:p>
            <a:pPr marL="0" indent="0">
              <a:buNone/>
            </a:pPr>
            <a:endParaRPr lang="en-AU" dirty="0"/>
          </a:p>
        </p:txBody>
      </p:sp>
    </p:spTree>
    <p:extLst>
      <p:ext uri="{BB962C8B-B14F-4D97-AF65-F5344CB8AC3E}">
        <p14:creationId xmlns:p14="http://schemas.microsoft.com/office/powerpoint/2010/main" val="139694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756392" cy="1325563"/>
          </a:xfrm>
        </p:spPr>
        <p:txBody>
          <a:bodyPr>
            <a:normAutofit/>
          </a:bodyPr>
          <a:lstStyle/>
          <a:p>
            <a:r>
              <a:rPr lang="en-AU" dirty="0"/>
              <a:t>(Vs 5) But why?</a:t>
            </a:r>
          </a:p>
        </p:txBody>
      </p:sp>
      <p:sp>
        <p:nvSpPr>
          <p:cNvPr id="3" name="Content Placeholder 2"/>
          <p:cNvSpPr>
            <a:spLocks noGrp="1"/>
          </p:cNvSpPr>
          <p:nvPr>
            <p:ph idx="1"/>
          </p:nvPr>
        </p:nvSpPr>
        <p:spPr>
          <a:xfrm>
            <a:off x="838200" y="1082675"/>
            <a:ext cx="10515600" cy="4351338"/>
          </a:xfrm>
        </p:spPr>
        <p:txBody>
          <a:bodyPr>
            <a:normAutofit/>
          </a:bodyPr>
          <a:lstStyle/>
          <a:p>
            <a:pPr marL="0" indent="0" fontAlgn="base">
              <a:buNone/>
            </a:pPr>
            <a:r>
              <a:rPr lang="en-AU" b="1" dirty="0"/>
              <a:t>For the LORD is good</a:t>
            </a:r>
            <a:r>
              <a:rPr lang="en-AU" dirty="0"/>
              <a:t>: Thanks and praise are right in recognition of God’s </a:t>
            </a:r>
            <a:r>
              <a:rPr lang="en-AU" i="1" dirty="0"/>
              <a:t>goodness</a:t>
            </a:r>
            <a:r>
              <a:rPr lang="en-AU" dirty="0"/>
              <a:t>. </a:t>
            </a:r>
          </a:p>
          <a:p>
            <a:pPr fontAlgn="base"/>
            <a:r>
              <a:rPr lang="en-AU" dirty="0"/>
              <a:t>He is good in His plans, </a:t>
            </a:r>
          </a:p>
          <a:p>
            <a:pPr fontAlgn="base"/>
            <a:r>
              <a:rPr lang="en-AU" dirty="0"/>
              <a:t>Good in His grace</a:t>
            </a:r>
          </a:p>
          <a:p>
            <a:pPr fontAlgn="base"/>
            <a:r>
              <a:rPr lang="en-AU" dirty="0"/>
              <a:t>Good in His forgiveness, </a:t>
            </a:r>
          </a:p>
          <a:p>
            <a:pPr fontAlgn="base"/>
            <a:r>
              <a:rPr lang="en-AU" dirty="0"/>
              <a:t>Good in His covenant, and </a:t>
            </a:r>
          </a:p>
          <a:p>
            <a:pPr fontAlgn="base"/>
            <a:r>
              <a:rPr lang="en-AU" dirty="0"/>
              <a:t>Good in every aspect of His being.</a:t>
            </a:r>
          </a:p>
          <a:p>
            <a:pPr marL="0" indent="0" fontAlgn="base">
              <a:buNone/>
            </a:pPr>
            <a:r>
              <a:rPr lang="en-AU" b="1" dirty="0"/>
              <a:t>For God’s mercy and truth never ends</a:t>
            </a:r>
            <a:r>
              <a:rPr lang="en-AU" dirty="0"/>
              <a:t>. </a:t>
            </a:r>
          </a:p>
          <a:p>
            <a:pPr marL="0" indent="0" fontAlgn="base">
              <a:buNone/>
            </a:pPr>
            <a:endParaRPr lang="en-AU" dirty="0"/>
          </a:p>
          <a:p>
            <a:pPr marL="0" indent="0" fontAlgn="base">
              <a:buNone/>
            </a:pPr>
            <a:endParaRPr lang="en-AU" dirty="0"/>
          </a:p>
        </p:txBody>
      </p:sp>
    </p:spTree>
    <p:extLst>
      <p:ext uri="{BB962C8B-B14F-4D97-AF65-F5344CB8AC3E}">
        <p14:creationId xmlns:p14="http://schemas.microsoft.com/office/powerpoint/2010/main" val="108669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0"/>
            <a:ext cx="10756392" cy="1325563"/>
          </a:xfrm>
        </p:spPr>
        <p:txBody>
          <a:bodyPr>
            <a:normAutofit/>
          </a:bodyPr>
          <a:lstStyle/>
          <a:p>
            <a:r>
              <a:rPr lang="en-AU" dirty="0"/>
              <a:t>Final thoughts related to Sunday morning</a:t>
            </a:r>
          </a:p>
        </p:txBody>
      </p:sp>
      <p:sp>
        <p:nvSpPr>
          <p:cNvPr id="3" name="Content Placeholder 2"/>
          <p:cNvSpPr>
            <a:spLocks noGrp="1"/>
          </p:cNvSpPr>
          <p:nvPr>
            <p:ph idx="1"/>
          </p:nvPr>
        </p:nvSpPr>
        <p:spPr/>
        <p:txBody>
          <a:bodyPr>
            <a:normAutofit/>
          </a:bodyPr>
          <a:lstStyle/>
          <a:p>
            <a:pPr fontAlgn="base"/>
            <a:r>
              <a:rPr lang="en-AU" dirty="0"/>
              <a:t>Praise and thankfulness are not for one hour on Sunday</a:t>
            </a:r>
          </a:p>
          <a:p>
            <a:pPr fontAlgn="base"/>
            <a:r>
              <a:rPr lang="en-AU" dirty="0"/>
              <a:t>But this one hour is an important time when we can do both together. </a:t>
            </a:r>
          </a:p>
          <a:p>
            <a:pPr marL="457200" lvl="1" indent="0" algn="ctr" fontAlgn="base">
              <a:buNone/>
            </a:pPr>
            <a:endParaRPr lang="en-AU" sz="3600" dirty="0"/>
          </a:p>
        </p:txBody>
      </p:sp>
    </p:spTree>
    <p:extLst>
      <p:ext uri="{BB962C8B-B14F-4D97-AF65-F5344CB8AC3E}">
        <p14:creationId xmlns:p14="http://schemas.microsoft.com/office/powerpoint/2010/main" val="78685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Psalms – a quick overview</a:t>
            </a:r>
          </a:p>
        </p:txBody>
      </p:sp>
      <p:sp>
        <p:nvSpPr>
          <p:cNvPr id="3" name="Content Placeholder 2"/>
          <p:cNvSpPr>
            <a:spLocks noGrp="1"/>
          </p:cNvSpPr>
          <p:nvPr>
            <p:ph idx="1"/>
          </p:nvPr>
        </p:nvSpPr>
        <p:spPr/>
        <p:txBody>
          <a:bodyPr/>
          <a:lstStyle/>
          <a:p>
            <a:r>
              <a:rPr lang="en-AU" dirty="0"/>
              <a:t>A collection of lyrical poems.</a:t>
            </a:r>
          </a:p>
          <a:p>
            <a:r>
              <a:rPr lang="en-AU" dirty="0"/>
              <a:t>Some psalms name their author in the first line or title. </a:t>
            </a:r>
          </a:p>
          <a:p>
            <a:pPr lvl="1"/>
            <a:r>
              <a:rPr lang="en-AU" dirty="0"/>
              <a:t>For example, Moses wrote Psalm 90. </a:t>
            </a:r>
          </a:p>
          <a:p>
            <a:pPr lvl="1"/>
            <a:r>
              <a:rPr lang="en-AU" dirty="0"/>
              <a:t>David was responsible for many of them, composing seventy-three psalms. Asaph wrote twelve; </a:t>
            </a:r>
          </a:p>
          <a:p>
            <a:pPr lvl="1"/>
            <a:r>
              <a:rPr lang="en-AU" dirty="0"/>
              <a:t>The descendants of Korah penned ten. </a:t>
            </a:r>
          </a:p>
          <a:p>
            <a:pPr lvl="1"/>
            <a:r>
              <a:rPr lang="en-AU" dirty="0"/>
              <a:t>Solomon wrote one or two</a:t>
            </a:r>
          </a:p>
        </p:txBody>
      </p:sp>
    </p:spTree>
    <p:extLst>
      <p:ext uri="{BB962C8B-B14F-4D97-AF65-F5344CB8AC3E}">
        <p14:creationId xmlns:p14="http://schemas.microsoft.com/office/powerpoint/2010/main" val="202032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0"/>
            <a:ext cx="10756392" cy="1325563"/>
          </a:xfrm>
        </p:spPr>
        <p:txBody>
          <a:bodyPr>
            <a:normAutofit/>
          </a:bodyPr>
          <a:lstStyle/>
          <a:p>
            <a:r>
              <a:rPr lang="en-AU" dirty="0"/>
              <a:t>Final thoughts related to Sunday morning</a:t>
            </a:r>
          </a:p>
        </p:txBody>
      </p:sp>
      <p:sp>
        <p:nvSpPr>
          <p:cNvPr id="3" name="Content Placeholder 2"/>
          <p:cNvSpPr>
            <a:spLocks noGrp="1"/>
          </p:cNvSpPr>
          <p:nvPr>
            <p:ph idx="1"/>
          </p:nvPr>
        </p:nvSpPr>
        <p:spPr>
          <a:xfrm>
            <a:off x="838200" y="1701800"/>
            <a:ext cx="10515600" cy="4351338"/>
          </a:xfrm>
        </p:spPr>
        <p:txBody>
          <a:bodyPr>
            <a:normAutofit/>
          </a:bodyPr>
          <a:lstStyle/>
          <a:p>
            <a:pPr marL="457200" lvl="1" indent="0" algn="ctr" fontAlgn="base">
              <a:buNone/>
            </a:pPr>
            <a:r>
              <a:rPr lang="en-AU" sz="3600" dirty="0"/>
              <a:t>Let’s not be sombre.</a:t>
            </a:r>
          </a:p>
          <a:p>
            <a:pPr marL="457200" lvl="1" indent="0" algn="ctr" fontAlgn="base">
              <a:buNone/>
            </a:pPr>
            <a:r>
              <a:rPr lang="en-AU" sz="3600" dirty="0"/>
              <a:t>Let’s be prepared to express ourselves through song or other means.</a:t>
            </a:r>
          </a:p>
          <a:p>
            <a:pPr marL="457200" lvl="1" indent="0" algn="ctr" fontAlgn="base">
              <a:buNone/>
            </a:pPr>
            <a:r>
              <a:rPr lang="en-AU" sz="3600" dirty="0"/>
              <a:t>Let’s be </a:t>
            </a:r>
            <a:r>
              <a:rPr lang="en-AU" sz="3600" b="1" dirty="0"/>
              <a:t>prepared</a:t>
            </a:r>
            <a:r>
              <a:rPr lang="en-AU" sz="3600" dirty="0"/>
              <a:t>!</a:t>
            </a:r>
          </a:p>
          <a:p>
            <a:pPr marL="457200" lvl="1" indent="0" algn="ctr" fontAlgn="base">
              <a:buNone/>
            </a:pPr>
            <a:r>
              <a:rPr lang="en-AU" sz="3600" dirty="0"/>
              <a:t>Let’s treat this as a time of focus, not on everyday life things, but solely on God.</a:t>
            </a:r>
          </a:p>
        </p:txBody>
      </p:sp>
    </p:spTree>
    <p:extLst>
      <p:ext uri="{BB962C8B-B14F-4D97-AF65-F5344CB8AC3E}">
        <p14:creationId xmlns:p14="http://schemas.microsoft.com/office/powerpoint/2010/main" val="3501734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800"/>
            <a:ext cx="10756392" cy="1325563"/>
          </a:xfrm>
        </p:spPr>
        <p:txBody>
          <a:bodyPr>
            <a:normAutofit/>
          </a:bodyPr>
          <a:lstStyle/>
          <a:p>
            <a:r>
              <a:rPr lang="en-AU" dirty="0"/>
              <a:t>Tom’s challenge</a:t>
            </a:r>
          </a:p>
        </p:txBody>
      </p:sp>
      <p:sp>
        <p:nvSpPr>
          <p:cNvPr id="3" name="Content Placeholder 2"/>
          <p:cNvSpPr>
            <a:spLocks noGrp="1"/>
          </p:cNvSpPr>
          <p:nvPr>
            <p:ph idx="1"/>
          </p:nvPr>
        </p:nvSpPr>
        <p:spPr>
          <a:xfrm>
            <a:off x="505968" y="987425"/>
            <a:ext cx="11180064" cy="4351338"/>
          </a:xfrm>
        </p:spPr>
        <p:txBody>
          <a:bodyPr>
            <a:normAutofit lnSpcReduction="10000"/>
          </a:bodyPr>
          <a:lstStyle/>
          <a:p>
            <a:pPr marL="0" indent="0" fontAlgn="base">
              <a:buNone/>
            </a:pPr>
            <a:r>
              <a:rPr lang="en-AU" i="1" dirty="0"/>
              <a:t>I’m uncomfortable </a:t>
            </a:r>
            <a:r>
              <a:rPr lang="en-AU" b="1" i="1" dirty="0"/>
              <a:t>Shouting</a:t>
            </a:r>
            <a:r>
              <a:rPr lang="en-AU" i="1" dirty="0"/>
              <a:t> and I am not a good singer – how can I outwardly give Praise and Thankfulness to the God that I serve?</a:t>
            </a:r>
          </a:p>
          <a:p>
            <a:pPr marL="0" indent="0" fontAlgn="base">
              <a:buNone/>
            </a:pPr>
            <a:r>
              <a:rPr lang="en-AU" i="1" dirty="0"/>
              <a:t>Consider Writing a prayer journal to help cultivate a thankful heart. </a:t>
            </a:r>
          </a:p>
          <a:p>
            <a:pPr marL="0" indent="0" algn="ctr" fontAlgn="base">
              <a:buNone/>
            </a:pPr>
            <a:r>
              <a:rPr lang="en-AU" sz="3600" i="1" dirty="0"/>
              <a:t>	</a:t>
            </a:r>
          </a:p>
          <a:p>
            <a:pPr marL="0" indent="0" algn="ctr" fontAlgn="base">
              <a:buNone/>
            </a:pPr>
            <a:r>
              <a:rPr lang="en-AU" sz="3600" i="1" dirty="0"/>
              <a:t>Each of us are blessed with individual talents and abilities. The most important thing is that you immerse yourself in God. Constantly aware of He’s great blessings to you. And from that will emerge what God yearns for – true worship and praise (even if it’s a little quiet!)</a:t>
            </a:r>
          </a:p>
          <a:p>
            <a:pPr marL="0" indent="0" fontAlgn="base">
              <a:buNone/>
            </a:pPr>
            <a:endParaRPr lang="en-AU" sz="3600" dirty="0"/>
          </a:p>
        </p:txBody>
      </p:sp>
    </p:spTree>
    <p:extLst>
      <p:ext uri="{BB962C8B-B14F-4D97-AF65-F5344CB8AC3E}">
        <p14:creationId xmlns:p14="http://schemas.microsoft.com/office/powerpoint/2010/main" val="254709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AU" dirty="0"/>
              <a:t>Psalms – a quick overview</a:t>
            </a:r>
          </a:p>
        </p:txBody>
      </p:sp>
      <p:sp>
        <p:nvSpPr>
          <p:cNvPr id="3" name="Content Placeholder 2"/>
          <p:cNvSpPr>
            <a:spLocks noGrp="1"/>
          </p:cNvSpPr>
          <p:nvPr>
            <p:ph idx="1"/>
          </p:nvPr>
        </p:nvSpPr>
        <p:spPr>
          <a:xfrm>
            <a:off x="838200" y="1027906"/>
            <a:ext cx="10515600" cy="4351338"/>
          </a:xfrm>
        </p:spPr>
        <p:txBody>
          <a:bodyPr>
            <a:normAutofit/>
          </a:bodyPr>
          <a:lstStyle/>
          <a:p>
            <a:r>
              <a:rPr lang="en-AU" dirty="0"/>
              <a:t>Individual psalms were written as far back in history as Moses’s time, through to after the Babylonian captivity</a:t>
            </a:r>
          </a:p>
          <a:p>
            <a:pPr lvl="1"/>
            <a:r>
              <a:rPr lang="en-AU" dirty="0"/>
              <a:t>meaning the writing of the book spans one thousand years. </a:t>
            </a:r>
          </a:p>
          <a:p>
            <a:r>
              <a:rPr lang="en-AU" dirty="0"/>
              <a:t>Some of the psalms attributed to David have additional notes  connecting them with documented events in his life</a:t>
            </a:r>
          </a:p>
          <a:p>
            <a:r>
              <a:rPr lang="en-AU" dirty="0"/>
              <a:t>But most are essentially ageless.</a:t>
            </a:r>
          </a:p>
          <a:p>
            <a:r>
              <a:rPr lang="en-AU" dirty="0"/>
              <a:t>The psalms are organized into five books or collections. </a:t>
            </a:r>
          </a:p>
          <a:p>
            <a:pPr lvl="1"/>
            <a:r>
              <a:rPr lang="en-AU" dirty="0"/>
              <a:t>Each section concludes with a short hymn of praise (doxology), with the entire book capped by Psalm 150, a grand doxology.</a:t>
            </a:r>
          </a:p>
        </p:txBody>
      </p:sp>
    </p:spTree>
    <p:extLst>
      <p:ext uri="{BB962C8B-B14F-4D97-AF65-F5344CB8AC3E}">
        <p14:creationId xmlns:p14="http://schemas.microsoft.com/office/powerpoint/2010/main" val="360398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r>
              <a:rPr lang="en-AU" dirty="0"/>
              <a:t>Psalms – a quick overview</a:t>
            </a:r>
          </a:p>
        </p:txBody>
      </p:sp>
      <p:sp>
        <p:nvSpPr>
          <p:cNvPr id="3" name="Content Placeholder 2"/>
          <p:cNvSpPr>
            <a:spLocks noGrp="1"/>
          </p:cNvSpPr>
          <p:nvPr>
            <p:ph idx="1"/>
          </p:nvPr>
        </p:nvSpPr>
        <p:spPr>
          <a:xfrm>
            <a:off x="838200" y="701675"/>
            <a:ext cx="10515600" cy="4351338"/>
          </a:xfrm>
        </p:spPr>
        <p:txBody>
          <a:bodyPr>
            <a:normAutofit lnSpcReduction="10000"/>
          </a:bodyPr>
          <a:lstStyle/>
          <a:p>
            <a:r>
              <a:rPr lang="en-AU" dirty="0"/>
              <a:t>The psalms express the emotion of the individual poet to God or about God. </a:t>
            </a:r>
          </a:p>
          <a:p>
            <a:r>
              <a:rPr lang="en-AU" dirty="0"/>
              <a:t>Different types of psalms were written to communicate different feelings.</a:t>
            </a:r>
          </a:p>
          <a:p>
            <a:pPr lvl="1"/>
            <a:r>
              <a:rPr lang="en-AU" dirty="0"/>
              <a:t>Psalms of </a:t>
            </a:r>
            <a:r>
              <a:rPr lang="en-AU" b="1" dirty="0"/>
              <a:t>lament</a:t>
            </a:r>
            <a:r>
              <a:rPr lang="en-AU" dirty="0"/>
              <a:t> express the author’s crying out to God in difficult circumstances. </a:t>
            </a:r>
          </a:p>
          <a:p>
            <a:pPr lvl="1"/>
            <a:r>
              <a:rPr lang="en-AU" dirty="0"/>
              <a:t>Psalms of </a:t>
            </a:r>
            <a:r>
              <a:rPr lang="en-AU" b="1" dirty="0"/>
              <a:t>praise</a:t>
            </a:r>
            <a:r>
              <a:rPr lang="en-AU" dirty="0"/>
              <a:t>, portray the author’s offering of direct admiration to God. </a:t>
            </a:r>
          </a:p>
          <a:p>
            <a:pPr lvl="1"/>
            <a:r>
              <a:rPr lang="en-AU" b="1" dirty="0"/>
              <a:t>Thanksgiving</a:t>
            </a:r>
            <a:r>
              <a:rPr lang="en-AU" dirty="0"/>
              <a:t> psalms usually reflect the author’s gratitude for a personal deliverance or provision from God. </a:t>
            </a:r>
          </a:p>
          <a:p>
            <a:pPr lvl="1"/>
            <a:r>
              <a:rPr lang="en-AU" b="1" dirty="0"/>
              <a:t>Pilgrim</a:t>
            </a:r>
            <a:r>
              <a:rPr lang="en-AU" dirty="0"/>
              <a:t> psalms were used on pilgrimages “going up” to Jerusalem.</a:t>
            </a:r>
          </a:p>
          <a:p>
            <a:pPr lvl="1"/>
            <a:r>
              <a:rPr lang="en-AU" dirty="0"/>
              <a:t>Other types of psalms are referred to today as wisdom psalms, royal psalms and victory psalms.</a:t>
            </a:r>
          </a:p>
        </p:txBody>
      </p:sp>
    </p:spTree>
    <p:extLst>
      <p:ext uri="{BB962C8B-B14F-4D97-AF65-F5344CB8AC3E}">
        <p14:creationId xmlns:p14="http://schemas.microsoft.com/office/powerpoint/2010/main" val="108272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r>
              <a:rPr lang="en-AU" dirty="0"/>
              <a:t>Psalms – a quick overview</a:t>
            </a:r>
          </a:p>
        </p:txBody>
      </p:sp>
      <p:sp>
        <p:nvSpPr>
          <p:cNvPr id="3" name="Content Placeholder 2"/>
          <p:cNvSpPr>
            <a:spLocks noGrp="1"/>
          </p:cNvSpPr>
          <p:nvPr>
            <p:ph idx="1"/>
          </p:nvPr>
        </p:nvSpPr>
        <p:spPr>
          <a:xfrm>
            <a:off x="838200" y="701675"/>
            <a:ext cx="10515600" cy="4351338"/>
          </a:xfrm>
        </p:spPr>
        <p:txBody>
          <a:bodyPr>
            <a:normAutofit/>
          </a:bodyPr>
          <a:lstStyle/>
          <a:p>
            <a:pPr algn="ctr"/>
            <a:r>
              <a:rPr lang="en-AU" sz="3600" dirty="0">
                <a:effectLst/>
                <a:latin typeface="Calibri" panose="020F0502020204030204" pitchFamily="34" charset="0"/>
                <a:ea typeface="Calibri" panose="020F0502020204030204" pitchFamily="34" charset="0"/>
                <a:cs typeface="Times New Roman" panose="02020603050405020304" pitchFamily="18" charset="0"/>
              </a:rPr>
              <a:t>“for there is not an emotion of which anyone can be conscious that is not here represented as in a mirror . . . the Holy Spirit has here drawn to the life all the griefs and sorrows, fears, doubt, hopes, cares, perplexities, in short, all the distracting emotions with which the minds of men are wont to be agitated.”</a:t>
            </a:r>
            <a:endParaRPr lang="en-AU" sz="4800" dirty="0"/>
          </a:p>
        </p:txBody>
      </p:sp>
    </p:spTree>
    <p:extLst>
      <p:ext uri="{BB962C8B-B14F-4D97-AF65-F5344CB8AC3E}">
        <p14:creationId xmlns:p14="http://schemas.microsoft.com/office/powerpoint/2010/main" val="284994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515600" cy="1325563"/>
          </a:xfrm>
        </p:spPr>
        <p:txBody>
          <a:bodyPr/>
          <a:lstStyle/>
          <a:p>
            <a:r>
              <a:rPr lang="en-AU" dirty="0"/>
              <a:t>What’s the big idea?</a:t>
            </a:r>
          </a:p>
        </p:txBody>
      </p:sp>
      <p:sp>
        <p:nvSpPr>
          <p:cNvPr id="3" name="Content Placeholder 2"/>
          <p:cNvSpPr>
            <a:spLocks noGrp="1"/>
          </p:cNvSpPr>
          <p:nvPr>
            <p:ph idx="1"/>
          </p:nvPr>
        </p:nvSpPr>
        <p:spPr>
          <a:xfrm>
            <a:off x="838200" y="645446"/>
            <a:ext cx="10515600" cy="4351338"/>
          </a:xfrm>
        </p:spPr>
        <p:txBody>
          <a:bodyPr>
            <a:normAutofit/>
          </a:bodyPr>
          <a:lstStyle/>
          <a:p>
            <a:r>
              <a:rPr lang="en-AU" dirty="0"/>
              <a:t>Psalms express worship.</a:t>
            </a:r>
          </a:p>
          <a:p>
            <a:r>
              <a:rPr lang="en-AU" dirty="0"/>
              <a:t>They encourage us to praise God for who He is and what He has done and what he will do.</a:t>
            </a:r>
          </a:p>
          <a:p>
            <a:r>
              <a:rPr lang="en-AU" dirty="0"/>
              <a:t>They “illuminate the greatness of our God, affirm His faithfulness to us in times of trouble, and remind us of the absolute centrality of His Word.” </a:t>
            </a:r>
          </a:p>
          <a:p>
            <a:r>
              <a:rPr lang="en-AU" dirty="0"/>
              <a:t>The portrayal of worship in the Psalms offers us insights into</a:t>
            </a:r>
          </a:p>
          <a:p>
            <a:pPr lvl="1"/>
            <a:r>
              <a:rPr lang="en-AU" dirty="0"/>
              <a:t>Hearts of people devoted to God, </a:t>
            </a:r>
          </a:p>
          <a:p>
            <a:pPr lvl="1"/>
            <a:r>
              <a:rPr lang="en-AU" dirty="0"/>
              <a:t>The thoughts of individuals repentant before Him, and </a:t>
            </a:r>
          </a:p>
          <a:p>
            <a:pPr lvl="1"/>
            <a:r>
              <a:rPr lang="en-AU" dirty="0"/>
              <a:t>People’s lives changed through encounters with Him. </a:t>
            </a:r>
          </a:p>
        </p:txBody>
      </p:sp>
    </p:spTree>
    <p:extLst>
      <p:ext uri="{BB962C8B-B14F-4D97-AF65-F5344CB8AC3E}">
        <p14:creationId xmlns:p14="http://schemas.microsoft.com/office/powerpoint/2010/main" val="71195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515600" cy="1325563"/>
          </a:xfrm>
        </p:spPr>
        <p:txBody>
          <a:bodyPr/>
          <a:lstStyle/>
          <a:p>
            <a:r>
              <a:rPr lang="en-AU" dirty="0"/>
              <a:t>Structure</a:t>
            </a:r>
          </a:p>
        </p:txBody>
      </p:sp>
      <p:sp>
        <p:nvSpPr>
          <p:cNvPr id="3" name="Content Placeholder 2"/>
          <p:cNvSpPr>
            <a:spLocks noGrp="1"/>
          </p:cNvSpPr>
          <p:nvPr>
            <p:ph idx="1"/>
          </p:nvPr>
        </p:nvSpPr>
        <p:spPr>
          <a:xfrm>
            <a:off x="838200" y="645446"/>
            <a:ext cx="10515600" cy="4351338"/>
          </a:xfrm>
        </p:spPr>
        <p:txBody>
          <a:bodyPr>
            <a:normAutofit/>
          </a:bodyPr>
          <a:lstStyle/>
          <a:p>
            <a:pPr algn="ctr"/>
            <a:r>
              <a:rPr lang="en-AU" sz="3600" dirty="0"/>
              <a:t>A </a:t>
            </a:r>
            <a:r>
              <a:rPr lang="en-AU" sz="3600" dirty="0" err="1"/>
              <a:t>A</a:t>
            </a:r>
            <a:r>
              <a:rPr lang="en-AU" sz="3600" dirty="0"/>
              <a:t> Call to Give Thanks </a:t>
            </a:r>
            <a:r>
              <a:rPr lang="en-AU" sz="3600" dirty="0" err="1"/>
              <a:t>Vv</a:t>
            </a:r>
            <a:r>
              <a:rPr lang="en-AU" sz="3600" dirty="0"/>
              <a:t> 1-2</a:t>
            </a:r>
          </a:p>
          <a:p>
            <a:pPr algn="ctr"/>
            <a:r>
              <a:rPr lang="en-AU" sz="3600" dirty="0"/>
              <a:t>B Celebration of the Covenant V 3</a:t>
            </a:r>
          </a:p>
          <a:p>
            <a:pPr algn="ctr"/>
            <a:r>
              <a:rPr lang="en-AU" sz="3600" dirty="0"/>
              <a:t>A’ A Call to Give Thanks V 4 </a:t>
            </a:r>
          </a:p>
          <a:p>
            <a:pPr algn="ctr"/>
            <a:r>
              <a:rPr lang="en-AU" sz="3600" dirty="0"/>
              <a:t>B’ Celebration of the Covenant V 5</a:t>
            </a:r>
          </a:p>
          <a:p>
            <a:pPr algn="ctr"/>
            <a:endParaRPr lang="en-AU" sz="3600" dirty="0"/>
          </a:p>
          <a:p>
            <a:pPr algn="ctr"/>
            <a:endParaRPr lang="en-AU" sz="3600" dirty="0"/>
          </a:p>
        </p:txBody>
      </p:sp>
    </p:spTree>
    <p:extLst>
      <p:ext uri="{BB962C8B-B14F-4D97-AF65-F5344CB8AC3E}">
        <p14:creationId xmlns:p14="http://schemas.microsoft.com/office/powerpoint/2010/main" val="390434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45"/>
            <a:ext cx="10515600" cy="1325563"/>
          </a:xfrm>
        </p:spPr>
        <p:txBody>
          <a:bodyPr/>
          <a:lstStyle/>
          <a:p>
            <a:r>
              <a:rPr lang="en-AU" dirty="0"/>
              <a:t>Psalm 100 – two ways (NKJV)</a:t>
            </a:r>
          </a:p>
        </p:txBody>
      </p:sp>
      <p:sp>
        <p:nvSpPr>
          <p:cNvPr id="3" name="Content Placeholder 2"/>
          <p:cNvSpPr>
            <a:spLocks noGrp="1"/>
          </p:cNvSpPr>
          <p:nvPr>
            <p:ph idx="1"/>
          </p:nvPr>
        </p:nvSpPr>
        <p:spPr>
          <a:xfrm>
            <a:off x="838200" y="835025"/>
            <a:ext cx="10515600" cy="4351338"/>
          </a:xfrm>
        </p:spPr>
        <p:txBody>
          <a:bodyPr>
            <a:normAutofit/>
          </a:bodyPr>
          <a:lstStyle/>
          <a:p>
            <a:pPr marL="0" indent="0">
              <a:buNone/>
            </a:pPr>
            <a:r>
              <a:rPr lang="en-AU" sz="2400" dirty="0"/>
              <a:t>Make a joyful shout to the </a:t>
            </a:r>
            <a:r>
              <a:rPr lang="en-AU" sz="2400" cap="small" dirty="0"/>
              <a:t>Lord</a:t>
            </a:r>
            <a:r>
              <a:rPr lang="en-AU" sz="2400" dirty="0"/>
              <a:t>, all you lands!</a:t>
            </a:r>
            <a:br>
              <a:rPr lang="en-AU" sz="2400" dirty="0"/>
            </a:br>
            <a:r>
              <a:rPr lang="en-AU" sz="2400" b="1" baseline="30000" dirty="0"/>
              <a:t>2 </a:t>
            </a:r>
            <a:r>
              <a:rPr lang="en-AU" sz="2400" dirty="0"/>
              <a:t>Serve the </a:t>
            </a:r>
            <a:r>
              <a:rPr lang="en-AU" sz="2400" cap="small" dirty="0"/>
              <a:t>Lord</a:t>
            </a:r>
            <a:r>
              <a:rPr lang="en-AU" sz="2400" dirty="0"/>
              <a:t> with gladness;</a:t>
            </a:r>
            <a:br>
              <a:rPr lang="en-AU" sz="2400" dirty="0"/>
            </a:br>
            <a:r>
              <a:rPr lang="en-AU" sz="2400" dirty="0"/>
              <a:t>Come before His presence with singing.</a:t>
            </a:r>
            <a:br>
              <a:rPr lang="en-AU" sz="2400" dirty="0"/>
            </a:br>
            <a:r>
              <a:rPr lang="en-AU" sz="2400" b="1" baseline="30000" dirty="0"/>
              <a:t>3 </a:t>
            </a:r>
            <a:r>
              <a:rPr lang="en-AU" sz="2400" dirty="0"/>
              <a:t>Know that the </a:t>
            </a:r>
            <a:r>
              <a:rPr lang="en-AU" sz="2400" cap="small" dirty="0"/>
              <a:t>Lord</a:t>
            </a:r>
            <a:r>
              <a:rPr lang="en-AU" sz="2400" dirty="0"/>
              <a:t>, He </a:t>
            </a:r>
            <a:r>
              <a:rPr lang="en-AU" sz="2400" i="1" dirty="0"/>
              <a:t>is</a:t>
            </a:r>
            <a:r>
              <a:rPr lang="en-AU" sz="2400" dirty="0"/>
              <a:t> God;</a:t>
            </a:r>
            <a:br>
              <a:rPr lang="en-AU" sz="2400" dirty="0"/>
            </a:br>
            <a:r>
              <a:rPr lang="en-AU" sz="2400" i="1" dirty="0"/>
              <a:t>It is</a:t>
            </a:r>
            <a:r>
              <a:rPr lang="en-AU" sz="2400" dirty="0"/>
              <a:t> He </a:t>
            </a:r>
            <a:r>
              <a:rPr lang="en-AU" sz="2400" i="1" dirty="0"/>
              <a:t>who</a:t>
            </a:r>
            <a:r>
              <a:rPr lang="en-AU" sz="2400" dirty="0"/>
              <a:t> has made us, and not we ourselves;</a:t>
            </a:r>
            <a:br>
              <a:rPr lang="en-AU" sz="2400" dirty="0"/>
            </a:br>
            <a:r>
              <a:rPr lang="en-AU" sz="2400" i="1" dirty="0"/>
              <a:t>We are</a:t>
            </a:r>
            <a:r>
              <a:rPr lang="en-AU" sz="2400" dirty="0"/>
              <a:t> His people and the sheep of His pasture.</a:t>
            </a:r>
          </a:p>
          <a:p>
            <a:pPr marL="0" indent="0">
              <a:buNone/>
            </a:pPr>
            <a:r>
              <a:rPr lang="en-AU" sz="2400" b="1" baseline="30000" dirty="0"/>
              <a:t>4 </a:t>
            </a:r>
            <a:r>
              <a:rPr lang="en-AU" sz="2400" dirty="0"/>
              <a:t>Enter into His gates with thanksgiving,</a:t>
            </a:r>
            <a:br>
              <a:rPr lang="en-AU" sz="2400" dirty="0"/>
            </a:br>
            <a:r>
              <a:rPr lang="en-AU" sz="2400" i="1" dirty="0"/>
              <a:t>And</a:t>
            </a:r>
            <a:r>
              <a:rPr lang="en-AU" sz="2400" dirty="0"/>
              <a:t> into His courts with praise.</a:t>
            </a:r>
            <a:br>
              <a:rPr lang="en-AU" sz="2400" dirty="0"/>
            </a:br>
            <a:r>
              <a:rPr lang="en-AU" sz="2400" dirty="0"/>
              <a:t>Be thankful to Him, </a:t>
            </a:r>
            <a:r>
              <a:rPr lang="en-AU" sz="2400" i="1" dirty="0"/>
              <a:t>and</a:t>
            </a:r>
            <a:r>
              <a:rPr lang="en-AU" sz="2400" dirty="0"/>
              <a:t> bless His name.</a:t>
            </a:r>
            <a:br>
              <a:rPr lang="en-AU" sz="2400" dirty="0"/>
            </a:br>
            <a:r>
              <a:rPr lang="en-AU" sz="2400" b="1" baseline="30000" dirty="0"/>
              <a:t>5 </a:t>
            </a:r>
            <a:r>
              <a:rPr lang="en-AU" sz="2400" dirty="0"/>
              <a:t>For the </a:t>
            </a:r>
            <a:r>
              <a:rPr lang="en-AU" sz="2400" cap="small" dirty="0"/>
              <a:t>Lord</a:t>
            </a:r>
            <a:r>
              <a:rPr lang="en-AU" sz="2400" dirty="0"/>
              <a:t> </a:t>
            </a:r>
            <a:r>
              <a:rPr lang="en-AU" sz="2400" i="1" dirty="0"/>
              <a:t>is</a:t>
            </a:r>
            <a:r>
              <a:rPr lang="en-AU" sz="2400" dirty="0"/>
              <a:t> good;</a:t>
            </a:r>
            <a:br>
              <a:rPr lang="en-AU" sz="2400" dirty="0"/>
            </a:br>
            <a:r>
              <a:rPr lang="en-AU" sz="2400" dirty="0"/>
              <a:t>His mercy </a:t>
            </a:r>
            <a:r>
              <a:rPr lang="en-AU" sz="2400" i="1" dirty="0"/>
              <a:t>is</a:t>
            </a:r>
            <a:r>
              <a:rPr lang="en-AU" sz="2400" dirty="0"/>
              <a:t> everlasting,</a:t>
            </a:r>
            <a:br>
              <a:rPr lang="en-AU" sz="2400" dirty="0"/>
            </a:br>
            <a:r>
              <a:rPr lang="en-AU" sz="2400" dirty="0"/>
              <a:t>And His truth </a:t>
            </a:r>
            <a:r>
              <a:rPr lang="en-AU" sz="2400" i="1" dirty="0"/>
              <a:t>endures</a:t>
            </a:r>
            <a:r>
              <a:rPr lang="en-AU" sz="2400" dirty="0"/>
              <a:t> to all generations.</a:t>
            </a:r>
          </a:p>
          <a:p>
            <a:pPr marL="0" indent="0">
              <a:buNone/>
            </a:pPr>
            <a:endParaRPr lang="en-AU" dirty="0"/>
          </a:p>
        </p:txBody>
      </p:sp>
    </p:spTree>
    <p:extLst>
      <p:ext uri="{BB962C8B-B14F-4D97-AF65-F5344CB8AC3E}">
        <p14:creationId xmlns:p14="http://schemas.microsoft.com/office/powerpoint/2010/main" val="386165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000"/>
            <a:ext cx="10515600" cy="1325563"/>
          </a:xfrm>
        </p:spPr>
        <p:txBody>
          <a:bodyPr/>
          <a:lstStyle/>
          <a:p>
            <a:r>
              <a:rPr lang="en-AU" dirty="0"/>
              <a:t>Psalm 100 – two ways (NIV)</a:t>
            </a:r>
          </a:p>
        </p:txBody>
      </p:sp>
      <p:sp>
        <p:nvSpPr>
          <p:cNvPr id="3" name="Content Placeholder 2"/>
          <p:cNvSpPr>
            <a:spLocks noGrp="1"/>
          </p:cNvSpPr>
          <p:nvPr>
            <p:ph idx="1"/>
          </p:nvPr>
        </p:nvSpPr>
        <p:spPr>
          <a:xfrm>
            <a:off x="838200" y="673100"/>
            <a:ext cx="10515600" cy="4351338"/>
          </a:xfrm>
        </p:spPr>
        <p:txBody>
          <a:bodyPr>
            <a:normAutofit fontScale="85000" lnSpcReduction="20000"/>
          </a:bodyPr>
          <a:lstStyle/>
          <a:p>
            <a:pPr marL="0" indent="0">
              <a:buNone/>
            </a:pPr>
            <a:r>
              <a:rPr lang="en-AU" dirty="0"/>
              <a:t>1 </a:t>
            </a:r>
            <a:r>
              <a:rPr lang="en-AU" dirty="0">
                <a:solidFill>
                  <a:srgbClr val="FF0000"/>
                </a:solidFill>
              </a:rPr>
              <a:t>Shout for joy</a:t>
            </a:r>
            <a:r>
              <a:rPr lang="en-AU" dirty="0"/>
              <a:t> to the Lord, all the earth.</a:t>
            </a:r>
          </a:p>
          <a:p>
            <a:pPr marL="0" indent="0">
              <a:buNone/>
            </a:pPr>
            <a:r>
              <a:rPr lang="en-AU" dirty="0"/>
              <a:t>2 Worship the Lord with gladness;</a:t>
            </a:r>
          </a:p>
          <a:p>
            <a:pPr marL="0" indent="0">
              <a:buNone/>
            </a:pPr>
            <a:r>
              <a:rPr lang="en-AU" dirty="0"/>
              <a:t>    come before him with </a:t>
            </a:r>
            <a:r>
              <a:rPr lang="en-AU" dirty="0">
                <a:solidFill>
                  <a:srgbClr val="FF0000"/>
                </a:solidFill>
              </a:rPr>
              <a:t>joyful songs</a:t>
            </a:r>
            <a:r>
              <a:rPr lang="en-AU" dirty="0"/>
              <a:t>.</a:t>
            </a:r>
          </a:p>
          <a:p>
            <a:pPr marL="0" indent="0">
              <a:buNone/>
            </a:pPr>
            <a:r>
              <a:rPr lang="en-AU" dirty="0"/>
              <a:t>3 </a:t>
            </a:r>
            <a:r>
              <a:rPr lang="en-AU" dirty="0">
                <a:solidFill>
                  <a:srgbClr val="FF0000"/>
                </a:solidFill>
              </a:rPr>
              <a:t>Know that the Lord is God</a:t>
            </a:r>
            <a:r>
              <a:rPr lang="en-AU" dirty="0"/>
              <a:t>.</a:t>
            </a:r>
          </a:p>
          <a:p>
            <a:pPr marL="0" indent="0">
              <a:buNone/>
            </a:pPr>
            <a:r>
              <a:rPr lang="en-AU" dirty="0"/>
              <a:t>    It is he who made us, and we are his;</a:t>
            </a:r>
          </a:p>
          <a:p>
            <a:pPr marL="0" indent="0">
              <a:buNone/>
            </a:pPr>
            <a:r>
              <a:rPr lang="en-AU" dirty="0"/>
              <a:t>    we are his people, the sheep of his pasture.</a:t>
            </a:r>
          </a:p>
          <a:p>
            <a:pPr marL="0" indent="0">
              <a:buNone/>
            </a:pPr>
            <a:r>
              <a:rPr lang="en-AU" dirty="0"/>
              <a:t>4 </a:t>
            </a:r>
            <a:r>
              <a:rPr lang="en-AU" dirty="0">
                <a:solidFill>
                  <a:srgbClr val="FF0000"/>
                </a:solidFill>
              </a:rPr>
              <a:t>Enter his gates with thanksgiving</a:t>
            </a:r>
          </a:p>
          <a:p>
            <a:pPr marL="0" indent="0">
              <a:buNone/>
            </a:pPr>
            <a:r>
              <a:rPr lang="en-AU" dirty="0"/>
              <a:t>    and his courts with praise;</a:t>
            </a:r>
          </a:p>
          <a:p>
            <a:pPr marL="0" indent="0">
              <a:buNone/>
            </a:pPr>
            <a:r>
              <a:rPr lang="en-AU" dirty="0"/>
              <a:t>    give thanks to him and praise his name.</a:t>
            </a:r>
          </a:p>
          <a:p>
            <a:pPr marL="0" indent="0">
              <a:buNone/>
            </a:pPr>
            <a:r>
              <a:rPr lang="en-AU" dirty="0"/>
              <a:t>5 </a:t>
            </a:r>
            <a:r>
              <a:rPr lang="en-AU" dirty="0">
                <a:solidFill>
                  <a:srgbClr val="FF0000"/>
                </a:solidFill>
              </a:rPr>
              <a:t>For the Lord is good and his love endures forever</a:t>
            </a:r>
            <a:r>
              <a:rPr lang="en-AU" dirty="0"/>
              <a:t>;</a:t>
            </a:r>
          </a:p>
          <a:p>
            <a:pPr marL="0" indent="0">
              <a:buNone/>
            </a:pPr>
            <a:r>
              <a:rPr lang="en-AU" dirty="0"/>
              <a:t>    his faithfulness continues through all generations.</a:t>
            </a:r>
          </a:p>
        </p:txBody>
      </p:sp>
    </p:spTree>
    <p:extLst>
      <p:ext uri="{BB962C8B-B14F-4D97-AF65-F5344CB8AC3E}">
        <p14:creationId xmlns:p14="http://schemas.microsoft.com/office/powerpoint/2010/main" val="2388242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1536</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Psalms – a quick overview</vt:lpstr>
      <vt:lpstr>Psalms – a quick overview</vt:lpstr>
      <vt:lpstr>Psalms – a quick overview</vt:lpstr>
      <vt:lpstr>Psalms – a quick overview</vt:lpstr>
      <vt:lpstr>What’s the big idea?</vt:lpstr>
      <vt:lpstr>Structure</vt:lpstr>
      <vt:lpstr>Psalm 100 – two ways (NKJV)</vt:lpstr>
      <vt:lpstr>Psalm 100 – two ways (NIV)</vt:lpstr>
      <vt:lpstr>PowerPoint Presentation</vt:lpstr>
      <vt:lpstr>(Vs 1-2) We are commanded to Praise God with Joy - Grumpy Christian is an Oxymoron</vt:lpstr>
      <vt:lpstr>(Vs 1-2) We are commanded to Praise God with Joy - Grumpy Christian is an Oxymoron</vt:lpstr>
      <vt:lpstr>(Vs 1-2) We are commanded to Praise God with Joy - Grumpy Christian is an Oxymoron</vt:lpstr>
      <vt:lpstr>(Vs 3) But Why?  - Can’t be thankful if only thinking of yourself</vt:lpstr>
      <vt:lpstr>(Vs 3) But Why?  - Can’t be thankful if only thinking of yourself</vt:lpstr>
      <vt:lpstr>(Vs 4) Praise and Thankfulness go hand-in-hand</vt:lpstr>
      <vt:lpstr>(Vs 4) Praise and Thankfulness go hand-in-hand</vt:lpstr>
      <vt:lpstr>(Vs 5) But why?</vt:lpstr>
      <vt:lpstr>Final thoughts related to Sunday morning</vt:lpstr>
      <vt:lpstr>Final thoughts related to Sunday morning</vt:lpstr>
      <vt:lpstr>Tom’s challenge</vt:lpstr>
    </vt:vector>
  </TitlesOfParts>
  <Company>Victoria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Adams</dc:creator>
  <cp:lastModifiedBy>Thomas Kenneally</cp:lastModifiedBy>
  <cp:revision>33</cp:revision>
  <dcterms:created xsi:type="dcterms:W3CDTF">2023-08-02T01:18:32Z</dcterms:created>
  <dcterms:modified xsi:type="dcterms:W3CDTF">2023-08-05T23:37:06Z</dcterms:modified>
</cp:coreProperties>
</file>